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5"/>
  </p:notesMasterIdLst>
  <p:sldIdLst>
    <p:sldId id="256" r:id="rId2"/>
    <p:sldId id="266" r:id="rId3"/>
    <p:sldId id="257" r:id="rId4"/>
    <p:sldId id="258" r:id="rId5"/>
    <p:sldId id="264" r:id="rId6"/>
    <p:sldId id="260" r:id="rId7"/>
    <p:sldId id="269" r:id="rId8"/>
    <p:sldId id="265" r:id="rId9"/>
    <p:sldId id="259" r:id="rId10"/>
    <p:sldId id="270" r:id="rId11"/>
    <p:sldId id="263"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p:restoredTop sz="95748"/>
  </p:normalViewPr>
  <p:slideViewPr>
    <p:cSldViewPr snapToGrid="0" snapToObjects="1">
      <p:cViewPr varScale="1">
        <p:scale>
          <a:sx n="70" d="100"/>
          <a:sy n="70" d="100"/>
        </p:scale>
        <p:origin x="184" y="9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1T02:20:27.670"/>
    </inkml:context>
    <inkml:brush xml:id="br0">
      <inkml:brushProperty name="width" value="0.05" units="cm"/>
      <inkml:brushProperty name="height" value="0.05" units="cm"/>
      <inkml:brushProperty name="color" value="#E71224"/>
    </inkml:brush>
  </inkml:definitions>
  <inkml:trace contextRef="#ctx0" brushRef="#br0">0 0 24575,'6'18'0,"9"10"0,6 0 0,7 7 0,8 1 0,-6-7 0,6 8 0,2 9 0,-1-14 0,3 14 0,-5-10 0,0-6 0,-11 4 0,9-6 0,-17 7 0,9-12 0,-2 17 0,-2-17 0,29 60 0,-29-44 0,21 30 0,-29-50 0,-1-12 0,-5-2 0,-2-5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1T02:20:28.770"/>
    </inkml:context>
    <inkml:brush xml:id="br0">
      <inkml:brushProperty name="width" value="0.05" units="cm"/>
      <inkml:brushProperty name="height" value="0.05" units="cm"/>
      <inkml:brushProperty name="color" value="#E71224"/>
    </inkml:brush>
  </inkml:definitions>
  <inkml:trace contextRef="#ctx0" brushRef="#br0">268 1 24575,'0'18'0,"0"0"0,0 9 0,0-8 0,0 0 0,0-7 0,0 0 0,0 7 0,0 0 0,-12 1 0,9 4 0,-14-10 0,9 19 0,-5-17 0,-2 24 0,3-24 0,-3 25 0,-5-11 0,4 6 0,-5-2 0,14-7 0,-11 0 0,15 0 0,-21 0 0,21-7 0,-9-2 0,6-5 0,5-1 0,-4 0 0,-1 0 0,5-1 0,-5 1 0,6 0 0,0-1 0,-5-5 0,3 4 0,-3-3 0,0-1 0,4 4 0,-5-9 0,6 4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1T02:20:30.167"/>
    </inkml:context>
    <inkml:brush xml:id="br0">
      <inkml:brushProperty name="width" value="0.05" units="cm"/>
      <inkml:brushProperty name="height" value="0.05" units="cm"/>
      <inkml:brushProperty name="color" value="#E71224"/>
    </inkml:brush>
  </inkml:definitions>
  <inkml:trace contextRef="#ctx0" brushRef="#br0">1 1 24575,'0'17'0,"6"14"0,8-9 0,9 20 0,13-4 0,-11 7 0,10-7 0,-11 13 0,5-4 0,2 8 0,0 7 0,-1-16 0,2 16 0,-4-23 0,-4 12 0,1-28 0,-9 10 0,9-12 0,-16-1 0,9 5 0,-11-17 0,0 10 0,4-17 0,-10 10 0,4-10 0,-5 5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1T02:20:31.096"/>
    </inkml:context>
    <inkml:brush xml:id="br0">
      <inkml:brushProperty name="width" value="0.05" units="cm"/>
      <inkml:brushProperty name="height" value="0.05" units="cm"/>
      <inkml:brushProperty name="color" value="#E71224"/>
    </inkml:brush>
  </inkml:definitions>
  <inkml:trace contextRef="#ctx0" brushRef="#br0">443 0 24575,'0'18'0,"0"5"0,-6-3 0,-2 15 0,-12-7 0,5 7 0,-12-1 0,4 3 0,1-1 0,1-1 0,2-9 0,10 1 0,-15 0 0,21-7 0,-16 13 0,18-11 0,-12 6 0,6-3 0,-6-4 0,-6 5 0,4 1 0,1 0 0,2 7 0,-2-5 0,-1-1 0,-5-3 0,8-11 0,5 5 0,-4-7 0,4-5 0,-5-2 0,0-5 0,1 0 0,5 0 0,1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1T02:20:36.420"/>
    </inkml:context>
    <inkml:brush xml:id="br0">
      <inkml:brushProperty name="width" value="0.05" units="cm"/>
      <inkml:brushProperty name="height" value="0.05" units="cm"/>
      <inkml:brushProperty name="color" value="#66CC00"/>
    </inkml:brush>
  </inkml:definitions>
  <inkml:trace contextRef="#ctx0" brushRef="#br0">0 711 24575,'12'11'0,"0"7"0,7 3 0,-4 6 0,3-7 0,2-1 0,-12 0 0,9-10 0,41-58 0,-8 11 0,-7-10 0,2-1 0,23-5 0,-7-13-557,9 5 557,-9-8 0,7 0 0,-16 10 0,-2-5 0,-3 15 0,-16 4 0,-1 10 0,-10 9 0,-8 7 0,1 1 557,-1 7-557,0 5 0,0 1 0,-5 6 0,-3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1T02:20:37.955"/>
    </inkml:context>
    <inkml:brush xml:id="br0">
      <inkml:brushProperty name="width" value="0.05" units="cm"/>
      <inkml:brushProperty name="height" value="0.05" units="cm"/>
      <inkml:brushProperty name="color" value="#66CC00"/>
    </inkml:brush>
  </inkml:definitions>
  <inkml:trace contextRef="#ctx0" brushRef="#br0">0 696 24575,'18'30'0,"3"8"0,6-10 0,-5 7 0,3-14 0,-10-8 0,3-2 0,-11-20 0,4 0 0,6-43 0,4 25 0,12-42 0,6 25 0,2-14 0,18-9 0,1 15 0,0-6 0,5 15 0,-15-4 0,12 13 0,-14-4 0,5 7 0,-9 2 0,-7 0 0,5 0 0,-14 2 0,7-1 0,-8 1 0,-7 6 0,-1 2 0,-7 7 0,0 5 0,0 2 0,0 5 0,-6 0 0,-1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273587-2125-C14A-B662-7E05168D235F}" type="datetimeFigureOut">
              <a:rPr lang="en-US" smtClean="0"/>
              <a:t>4/2/21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C13FD3-1668-CE4C-9AF5-DEC6AAD00567}" type="slidenum">
              <a:rPr lang="en-US" smtClean="0"/>
              <a:t>‹#›</a:t>
            </a:fld>
            <a:endParaRPr lang="en-US"/>
          </a:p>
        </p:txBody>
      </p:sp>
    </p:spTree>
    <p:extLst>
      <p:ext uri="{BB962C8B-B14F-4D97-AF65-F5344CB8AC3E}">
        <p14:creationId xmlns:p14="http://schemas.microsoft.com/office/powerpoint/2010/main" val="1123226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see more details on the map when mapping at lower altitudes. We can see that the anomalies are clustered near the pole on both maps.</a:t>
            </a:r>
          </a:p>
        </p:txBody>
      </p:sp>
      <p:sp>
        <p:nvSpPr>
          <p:cNvPr id="4" name="Slide Number Placeholder 3"/>
          <p:cNvSpPr>
            <a:spLocks noGrp="1"/>
          </p:cNvSpPr>
          <p:nvPr>
            <p:ph type="sldNum" sz="quarter" idx="5"/>
          </p:nvPr>
        </p:nvSpPr>
        <p:spPr/>
        <p:txBody>
          <a:bodyPr/>
          <a:lstStyle/>
          <a:p>
            <a:fld id="{C6C13FD3-1668-CE4C-9AF5-DEC6AAD00567}" type="slidenum">
              <a:rPr lang="en-US" smtClean="0"/>
              <a:t>9</a:t>
            </a:fld>
            <a:endParaRPr lang="en-US"/>
          </a:p>
        </p:txBody>
      </p:sp>
    </p:spTree>
    <p:extLst>
      <p:ext uri="{BB962C8B-B14F-4D97-AF65-F5344CB8AC3E}">
        <p14:creationId xmlns:p14="http://schemas.microsoft.com/office/powerpoint/2010/main" val="21347984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4/2/21</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4/2/21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4/2/21</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4.png"/><Relationship Id="rId12" Type="http://schemas.openxmlformats.org/officeDocument/2006/relationships/customXml" Target="../ink/ink5.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16.png"/><Relationship Id="rId5" Type="http://schemas.openxmlformats.org/officeDocument/2006/relationships/image" Target="../media/image13.png"/><Relationship Id="rId15" Type="http://schemas.openxmlformats.org/officeDocument/2006/relationships/image" Target="../media/image18.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15.png"/><Relationship Id="rId14" Type="http://schemas.openxmlformats.org/officeDocument/2006/relationships/customXml" Target="../ink/ink6.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2BC68-20F3-8145-B810-7BF7BB1104C0}"/>
              </a:ext>
            </a:extLst>
          </p:cNvPr>
          <p:cNvSpPr>
            <a:spLocks noGrp="1"/>
          </p:cNvSpPr>
          <p:nvPr>
            <p:ph type="ctrTitle"/>
          </p:nvPr>
        </p:nvSpPr>
        <p:spPr>
          <a:xfrm>
            <a:off x="3962399" y="951468"/>
            <a:ext cx="7197726" cy="2421464"/>
          </a:xfrm>
        </p:spPr>
        <p:txBody>
          <a:bodyPr/>
          <a:lstStyle/>
          <a:p>
            <a:r>
              <a:rPr lang="en-US" dirty="0"/>
              <a:t>Magnetic Anomalies in the south polar region of the moon</a:t>
            </a:r>
          </a:p>
        </p:txBody>
      </p:sp>
      <p:sp>
        <p:nvSpPr>
          <p:cNvPr id="3" name="Subtitle 2">
            <a:extLst>
              <a:ext uri="{FF2B5EF4-FFF2-40B4-BE49-F238E27FC236}">
                <a16:creationId xmlns:a16="http://schemas.microsoft.com/office/drawing/2014/main" id="{03332251-8F9D-784A-BE39-3B2B530717B6}"/>
              </a:ext>
            </a:extLst>
          </p:cNvPr>
          <p:cNvSpPr>
            <a:spLocks noGrp="1"/>
          </p:cNvSpPr>
          <p:nvPr>
            <p:ph type="subTitle" idx="1"/>
          </p:nvPr>
        </p:nvSpPr>
        <p:spPr>
          <a:xfrm>
            <a:off x="3962399" y="3563008"/>
            <a:ext cx="7197726" cy="1405467"/>
          </a:xfrm>
        </p:spPr>
        <p:txBody>
          <a:bodyPr/>
          <a:lstStyle/>
          <a:p>
            <a:r>
              <a:rPr lang="en-US" dirty="0"/>
              <a:t>Isabella Bryant</a:t>
            </a:r>
          </a:p>
          <a:p>
            <a:r>
              <a:rPr lang="en-US" dirty="0"/>
              <a:t>Dr. Lon hood, University of Arizona</a:t>
            </a:r>
          </a:p>
        </p:txBody>
      </p:sp>
      <p:sp>
        <p:nvSpPr>
          <p:cNvPr id="4" name="TextBox 3">
            <a:extLst>
              <a:ext uri="{FF2B5EF4-FFF2-40B4-BE49-F238E27FC236}">
                <a16:creationId xmlns:a16="http://schemas.microsoft.com/office/drawing/2014/main" id="{B93A20CB-5494-5243-BC9D-F7B6E4E81762}"/>
              </a:ext>
            </a:extLst>
          </p:cNvPr>
          <p:cNvSpPr txBox="1"/>
          <p:nvPr/>
        </p:nvSpPr>
        <p:spPr>
          <a:xfrm>
            <a:off x="4514448" y="4664830"/>
            <a:ext cx="7010400" cy="369332"/>
          </a:xfrm>
          <a:prstGeom prst="rect">
            <a:avLst/>
          </a:prstGeom>
          <a:noFill/>
        </p:spPr>
        <p:txBody>
          <a:bodyPr wrap="square" rtlCol="0">
            <a:spAutoFit/>
          </a:bodyPr>
          <a:lstStyle/>
          <a:p>
            <a:r>
              <a:rPr lang="en-US" dirty="0">
                <a:latin typeface="+mj-lt"/>
              </a:rPr>
              <a:t>Acknowledgement: Supported by the NASA Lunar Data Analysis Program</a:t>
            </a:r>
          </a:p>
        </p:txBody>
      </p:sp>
      <p:pic>
        <p:nvPicPr>
          <p:cNvPr id="8" name="Picture 7" descr="Icon&#10;&#10;Description automatically generated">
            <a:extLst>
              <a:ext uri="{FF2B5EF4-FFF2-40B4-BE49-F238E27FC236}">
                <a16:creationId xmlns:a16="http://schemas.microsoft.com/office/drawing/2014/main" id="{DE92FC01-4E9B-8A43-8DC6-AFDA4582C3CA}"/>
              </a:ext>
            </a:extLst>
          </p:cNvPr>
          <p:cNvPicPr>
            <a:picLocks noChangeAspect="1"/>
          </p:cNvPicPr>
          <p:nvPr/>
        </p:nvPicPr>
        <p:blipFill>
          <a:blip r:embed="rId2"/>
          <a:stretch>
            <a:fillRect/>
          </a:stretch>
        </p:blipFill>
        <p:spPr>
          <a:xfrm>
            <a:off x="11139216" y="5461271"/>
            <a:ext cx="1052784" cy="1405467"/>
          </a:xfrm>
          <a:prstGeom prst="rect">
            <a:avLst/>
          </a:prstGeom>
        </p:spPr>
      </p:pic>
      <p:pic>
        <p:nvPicPr>
          <p:cNvPr id="10" name="Picture 9" descr="Logo&#10;&#10;Description automatically generated">
            <a:extLst>
              <a:ext uri="{FF2B5EF4-FFF2-40B4-BE49-F238E27FC236}">
                <a16:creationId xmlns:a16="http://schemas.microsoft.com/office/drawing/2014/main" id="{6729545D-3E23-A64A-8AED-7B88D9E583AF}"/>
              </a:ext>
            </a:extLst>
          </p:cNvPr>
          <p:cNvPicPr>
            <a:picLocks noChangeAspect="1"/>
          </p:cNvPicPr>
          <p:nvPr/>
        </p:nvPicPr>
        <p:blipFill>
          <a:blip r:embed="rId3"/>
          <a:stretch>
            <a:fillRect/>
          </a:stretch>
        </p:blipFill>
        <p:spPr>
          <a:xfrm>
            <a:off x="5621988" y="5490553"/>
            <a:ext cx="1334304" cy="1405467"/>
          </a:xfrm>
          <a:prstGeom prst="rect">
            <a:avLst/>
          </a:prstGeom>
        </p:spPr>
      </p:pic>
      <p:pic>
        <p:nvPicPr>
          <p:cNvPr id="12" name="Picture 11" descr="A picture containing text, outdoor, clipart, painted&#10;&#10;Description automatically generated">
            <a:extLst>
              <a:ext uri="{FF2B5EF4-FFF2-40B4-BE49-F238E27FC236}">
                <a16:creationId xmlns:a16="http://schemas.microsoft.com/office/drawing/2014/main" id="{EA36AD6B-D063-084A-B21A-BF74CEFD36A0}"/>
              </a:ext>
            </a:extLst>
          </p:cNvPr>
          <p:cNvPicPr>
            <a:picLocks noChangeAspect="1"/>
          </p:cNvPicPr>
          <p:nvPr/>
        </p:nvPicPr>
        <p:blipFill>
          <a:blip r:embed="rId4"/>
          <a:stretch>
            <a:fillRect/>
          </a:stretch>
        </p:blipFill>
        <p:spPr>
          <a:xfrm flipH="1">
            <a:off x="0" y="5526136"/>
            <a:ext cx="1334303" cy="1334303"/>
          </a:xfrm>
          <a:prstGeom prst="rect">
            <a:avLst/>
          </a:prstGeom>
        </p:spPr>
      </p:pic>
    </p:spTree>
    <p:extLst>
      <p:ext uri="{BB962C8B-B14F-4D97-AF65-F5344CB8AC3E}">
        <p14:creationId xmlns:p14="http://schemas.microsoft.com/office/powerpoint/2010/main" val="3767942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map&#10;&#10;Description automatically generated with medium confidence">
            <a:extLst>
              <a:ext uri="{FF2B5EF4-FFF2-40B4-BE49-F238E27FC236}">
                <a16:creationId xmlns:a16="http://schemas.microsoft.com/office/drawing/2014/main" id="{0EEDCC7B-AD32-6B4E-9ABC-88FF8F4793EC}"/>
              </a:ext>
            </a:extLst>
          </p:cNvPr>
          <p:cNvPicPr>
            <a:picLocks noGrp="1" noChangeAspect="1"/>
          </p:cNvPicPr>
          <p:nvPr>
            <p:ph idx="1"/>
          </p:nvPr>
        </p:nvPicPr>
        <p:blipFill>
          <a:blip r:embed="rId2"/>
          <a:stretch>
            <a:fillRect/>
          </a:stretch>
        </p:blipFill>
        <p:spPr>
          <a:xfrm>
            <a:off x="251114" y="367442"/>
            <a:ext cx="11689771" cy="5521293"/>
          </a:xfrm>
        </p:spPr>
      </p:pic>
      <p:sp>
        <p:nvSpPr>
          <p:cNvPr id="6" name="TextBox 5">
            <a:extLst>
              <a:ext uri="{FF2B5EF4-FFF2-40B4-BE49-F238E27FC236}">
                <a16:creationId xmlns:a16="http://schemas.microsoft.com/office/drawing/2014/main" id="{85A8DFE5-2FDE-C14D-A4B6-1B7C9DBBD79E}"/>
              </a:ext>
            </a:extLst>
          </p:cNvPr>
          <p:cNvSpPr txBox="1"/>
          <p:nvPr/>
        </p:nvSpPr>
        <p:spPr>
          <a:xfrm>
            <a:off x="1828800" y="6121226"/>
            <a:ext cx="9381744" cy="646331"/>
          </a:xfrm>
          <a:prstGeom prst="rect">
            <a:avLst/>
          </a:prstGeom>
          <a:noFill/>
        </p:spPr>
        <p:txBody>
          <a:bodyPr wrap="square" rtlCol="0">
            <a:spAutoFit/>
          </a:bodyPr>
          <a:lstStyle/>
          <a:p>
            <a:r>
              <a:rPr lang="en-US" dirty="0"/>
              <a:t>Lunar magnetic anomalies mapped at 30 km, produced by </a:t>
            </a:r>
            <a:r>
              <a:rPr lang="en-US" dirty="0" err="1"/>
              <a:t>Tsunakawa</a:t>
            </a:r>
            <a:r>
              <a:rPr lang="en-US" dirty="0"/>
              <a:t> (left) and 20 km, produced by Dr. Lon Hood and Isabella Bryant (right)</a:t>
            </a:r>
          </a:p>
        </p:txBody>
      </p:sp>
    </p:spTree>
    <p:extLst>
      <p:ext uri="{BB962C8B-B14F-4D97-AF65-F5344CB8AC3E}">
        <p14:creationId xmlns:p14="http://schemas.microsoft.com/office/powerpoint/2010/main" val="4206588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FA626-8695-5342-961A-4172B680172B}"/>
              </a:ext>
            </a:extLst>
          </p:cNvPr>
          <p:cNvSpPr>
            <a:spLocks noGrp="1"/>
          </p:cNvSpPr>
          <p:nvPr>
            <p:ph type="title"/>
          </p:nvPr>
        </p:nvSpPr>
        <p:spPr/>
        <p:txBody>
          <a:bodyPr/>
          <a:lstStyle/>
          <a:p>
            <a:r>
              <a:rPr lang="en-US" dirty="0"/>
              <a:t>Summary and conclusions</a:t>
            </a:r>
          </a:p>
        </p:txBody>
      </p:sp>
      <p:sp>
        <p:nvSpPr>
          <p:cNvPr id="3" name="Content Placeholder 2">
            <a:extLst>
              <a:ext uri="{FF2B5EF4-FFF2-40B4-BE49-F238E27FC236}">
                <a16:creationId xmlns:a16="http://schemas.microsoft.com/office/drawing/2014/main" id="{6A74BA5E-E6BB-E840-B0D2-4A9768BEBC43}"/>
              </a:ext>
            </a:extLst>
          </p:cNvPr>
          <p:cNvSpPr>
            <a:spLocks noGrp="1"/>
          </p:cNvSpPr>
          <p:nvPr>
            <p:ph idx="1"/>
          </p:nvPr>
        </p:nvSpPr>
        <p:spPr/>
        <p:txBody>
          <a:bodyPr/>
          <a:lstStyle/>
          <a:p>
            <a:r>
              <a:rPr lang="en-US" sz="2400" dirty="0"/>
              <a:t>There are crustal magnetic anomalies present near the surface of the south polar region of the Moon.</a:t>
            </a:r>
          </a:p>
          <a:p>
            <a:r>
              <a:rPr lang="en-US" sz="2400" dirty="0"/>
              <a:t>When modeled at a 30-kilometer altitude, the amplitude of these anomalies lies between approximately 1-3 </a:t>
            </a:r>
            <a:r>
              <a:rPr lang="en-US" sz="2400" dirty="0" err="1"/>
              <a:t>nT.</a:t>
            </a:r>
            <a:endParaRPr lang="en-US" sz="2400" dirty="0"/>
          </a:p>
          <a:p>
            <a:r>
              <a:rPr lang="en-US" sz="2400" dirty="0"/>
              <a:t>These magnetic anomalies could help shelter the water ice present in the south pole from the solar wind.</a:t>
            </a:r>
          </a:p>
          <a:p>
            <a:endParaRPr lang="en-US" dirty="0"/>
          </a:p>
        </p:txBody>
      </p:sp>
    </p:spTree>
    <p:extLst>
      <p:ext uri="{BB962C8B-B14F-4D97-AF65-F5344CB8AC3E}">
        <p14:creationId xmlns:p14="http://schemas.microsoft.com/office/powerpoint/2010/main" val="4252208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16443-25B3-A24F-98BF-DA90D4FA596C}"/>
              </a:ext>
            </a:extLst>
          </p:cNvPr>
          <p:cNvSpPr>
            <a:spLocks noGrp="1"/>
          </p:cNvSpPr>
          <p:nvPr>
            <p:ph type="title"/>
          </p:nvPr>
        </p:nvSpPr>
        <p:spPr/>
        <p:txBody>
          <a:bodyPr/>
          <a:lstStyle/>
          <a:p>
            <a:r>
              <a:rPr lang="en-US" dirty="0"/>
              <a:t>Acknowledgements</a:t>
            </a:r>
          </a:p>
        </p:txBody>
      </p:sp>
      <p:sp>
        <p:nvSpPr>
          <p:cNvPr id="3" name="Content Placeholder 2">
            <a:extLst>
              <a:ext uri="{FF2B5EF4-FFF2-40B4-BE49-F238E27FC236}">
                <a16:creationId xmlns:a16="http://schemas.microsoft.com/office/drawing/2014/main" id="{DA457024-464A-6C4D-AC18-86D5879A9B24}"/>
              </a:ext>
            </a:extLst>
          </p:cNvPr>
          <p:cNvSpPr>
            <a:spLocks noGrp="1"/>
          </p:cNvSpPr>
          <p:nvPr>
            <p:ph idx="1"/>
          </p:nvPr>
        </p:nvSpPr>
        <p:spPr>
          <a:xfrm>
            <a:off x="685800" y="3208867"/>
            <a:ext cx="10131425" cy="3649133"/>
          </a:xfrm>
        </p:spPr>
        <p:txBody>
          <a:bodyPr>
            <a:normAutofit/>
          </a:bodyPr>
          <a:lstStyle/>
          <a:p>
            <a:r>
              <a:rPr lang="en-US" sz="2400" dirty="0"/>
              <a:t>Dr. Lon Hood for guiding me in this research</a:t>
            </a:r>
          </a:p>
          <a:p>
            <a:r>
              <a:rPr lang="en-US" sz="2400" dirty="0"/>
              <a:t>Michelle Coe and the Arizona Space Grant Consortium for giving me this opportunity</a:t>
            </a:r>
          </a:p>
          <a:p>
            <a:r>
              <a:rPr lang="en-US" sz="2400" dirty="0"/>
              <a:t>NASA Lunar Data Analysis program for funding</a:t>
            </a:r>
          </a:p>
        </p:txBody>
      </p:sp>
      <p:pic>
        <p:nvPicPr>
          <p:cNvPr id="5" name="Picture 4" descr="A picture containing person, person&#10;&#10;Description automatically generated">
            <a:extLst>
              <a:ext uri="{FF2B5EF4-FFF2-40B4-BE49-F238E27FC236}">
                <a16:creationId xmlns:a16="http://schemas.microsoft.com/office/drawing/2014/main" id="{88BA475D-F08A-754D-AE55-B3D7C207A612}"/>
              </a:ext>
            </a:extLst>
          </p:cNvPr>
          <p:cNvPicPr>
            <a:picLocks noChangeAspect="1"/>
          </p:cNvPicPr>
          <p:nvPr/>
        </p:nvPicPr>
        <p:blipFill>
          <a:blip r:embed="rId2"/>
          <a:stretch>
            <a:fillRect/>
          </a:stretch>
        </p:blipFill>
        <p:spPr>
          <a:xfrm>
            <a:off x="3017706" y="1784350"/>
            <a:ext cx="1347667" cy="1800098"/>
          </a:xfrm>
          <a:prstGeom prst="rect">
            <a:avLst/>
          </a:prstGeom>
        </p:spPr>
      </p:pic>
      <p:pic>
        <p:nvPicPr>
          <p:cNvPr id="7" name="Picture 6" descr="A person smiling for the camera&#10;&#10;Description automatically generated with medium confidence">
            <a:extLst>
              <a:ext uri="{FF2B5EF4-FFF2-40B4-BE49-F238E27FC236}">
                <a16:creationId xmlns:a16="http://schemas.microsoft.com/office/drawing/2014/main" id="{C45D1B57-D48A-A34D-92F4-2AE5450EC1F2}"/>
              </a:ext>
            </a:extLst>
          </p:cNvPr>
          <p:cNvPicPr>
            <a:picLocks noChangeAspect="1"/>
          </p:cNvPicPr>
          <p:nvPr/>
        </p:nvPicPr>
        <p:blipFill>
          <a:blip r:embed="rId3"/>
          <a:stretch>
            <a:fillRect/>
          </a:stretch>
        </p:blipFill>
        <p:spPr>
          <a:xfrm>
            <a:off x="6697277" y="1847204"/>
            <a:ext cx="1683258" cy="1710966"/>
          </a:xfrm>
          <a:prstGeom prst="rect">
            <a:avLst/>
          </a:prstGeom>
        </p:spPr>
      </p:pic>
      <p:sp>
        <p:nvSpPr>
          <p:cNvPr id="8" name="TextBox 7">
            <a:extLst>
              <a:ext uri="{FF2B5EF4-FFF2-40B4-BE49-F238E27FC236}">
                <a16:creationId xmlns:a16="http://schemas.microsoft.com/office/drawing/2014/main" id="{FFCEC1AC-8C29-0B47-8F43-73D038AD95A0}"/>
              </a:ext>
            </a:extLst>
          </p:cNvPr>
          <p:cNvSpPr txBox="1"/>
          <p:nvPr/>
        </p:nvSpPr>
        <p:spPr>
          <a:xfrm>
            <a:off x="3017706" y="3694414"/>
            <a:ext cx="2139696" cy="365760"/>
          </a:xfrm>
          <a:prstGeom prst="rect">
            <a:avLst/>
          </a:prstGeom>
          <a:noFill/>
        </p:spPr>
        <p:txBody>
          <a:bodyPr wrap="square" rtlCol="0">
            <a:spAutoFit/>
          </a:bodyPr>
          <a:lstStyle/>
          <a:p>
            <a:r>
              <a:rPr lang="en-US" dirty="0"/>
              <a:t>Dr. Lon Hood</a:t>
            </a:r>
          </a:p>
        </p:txBody>
      </p:sp>
      <p:sp>
        <p:nvSpPr>
          <p:cNvPr id="9" name="TextBox 8">
            <a:extLst>
              <a:ext uri="{FF2B5EF4-FFF2-40B4-BE49-F238E27FC236}">
                <a16:creationId xmlns:a16="http://schemas.microsoft.com/office/drawing/2014/main" id="{FF794267-EE8E-BF41-B175-F5D4FF6CF226}"/>
              </a:ext>
            </a:extLst>
          </p:cNvPr>
          <p:cNvSpPr txBox="1"/>
          <p:nvPr/>
        </p:nvSpPr>
        <p:spPr>
          <a:xfrm>
            <a:off x="6846248" y="3639550"/>
            <a:ext cx="1952947" cy="365760"/>
          </a:xfrm>
          <a:prstGeom prst="rect">
            <a:avLst/>
          </a:prstGeom>
          <a:noFill/>
        </p:spPr>
        <p:txBody>
          <a:bodyPr wrap="square" rtlCol="0">
            <a:spAutoFit/>
          </a:bodyPr>
          <a:lstStyle/>
          <a:p>
            <a:r>
              <a:rPr lang="en-US" dirty="0"/>
              <a:t>Michelle Coe</a:t>
            </a:r>
          </a:p>
        </p:txBody>
      </p:sp>
    </p:spTree>
    <p:extLst>
      <p:ext uri="{BB962C8B-B14F-4D97-AF65-F5344CB8AC3E}">
        <p14:creationId xmlns:p14="http://schemas.microsoft.com/office/powerpoint/2010/main" val="4251501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83B97-FFCB-514E-9BF6-3032CB6B327C}"/>
              </a:ext>
            </a:extLst>
          </p:cNvPr>
          <p:cNvSpPr>
            <a:spLocks noGrp="1"/>
          </p:cNvSpPr>
          <p:nvPr>
            <p:ph type="title"/>
          </p:nvPr>
        </p:nvSpPr>
        <p:spPr>
          <a:xfrm>
            <a:off x="685801" y="609600"/>
            <a:ext cx="10303932" cy="5384800"/>
          </a:xfrm>
        </p:spPr>
        <p:txBody>
          <a:bodyPr>
            <a:normAutofit/>
          </a:bodyPr>
          <a:lstStyle/>
          <a:p>
            <a:pPr algn="ctr"/>
            <a:r>
              <a:rPr lang="en-US" sz="8000" dirty="0"/>
              <a:t>Thank you!</a:t>
            </a:r>
          </a:p>
        </p:txBody>
      </p:sp>
    </p:spTree>
    <p:extLst>
      <p:ext uri="{BB962C8B-B14F-4D97-AF65-F5344CB8AC3E}">
        <p14:creationId xmlns:p14="http://schemas.microsoft.com/office/powerpoint/2010/main" val="2309012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9C8B-D977-9C41-A832-FD1AF2390E5D}"/>
              </a:ext>
            </a:extLst>
          </p:cNvPr>
          <p:cNvSpPr>
            <a:spLocks noGrp="1"/>
          </p:cNvSpPr>
          <p:nvPr>
            <p:ph type="title"/>
          </p:nvPr>
        </p:nvSpPr>
        <p:spPr/>
        <p:txBody>
          <a:bodyPr/>
          <a:lstStyle/>
          <a:p>
            <a:r>
              <a:rPr lang="en-US" dirty="0"/>
              <a:t>The goal</a:t>
            </a:r>
          </a:p>
        </p:txBody>
      </p:sp>
      <p:sp>
        <p:nvSpPr>
          <p:cNvPr id="3" name="Content Placeholder 2">
            <a:extLst>
              <a:ext uri="{FF2B5EF4-FFF2-40B4-BE49-F238E27FC236}">
                <a16:creationId xmlns:a16="http://schemas.microsoft.com/office/drawing/2014/main" id="{938B2589-0349-A346-8F21-D1D89797E4FF}"/>
              </a:ext>
            </a:extLst>
          </p:cNvPr>
          <p:cNvSpPr>
            <a:spLocks noGrp="1"/>
          </p:cNvSpPr>
          <p:nvPr>
            <p:ph idx="1"/>
          </p:nvPr>
        </p:nvSpPr>
        <p:spPr/>
        <p:txBody>
          <a:bodyPr>
            <a:normAutofit/>
          </a:bodyPr>
          <a:lstStyle/>
          <a:p>
            <a:pPr>
              <a:buFont typeface="Arial" panose="020B0604020202020204" pitchFamily="34" charset="0"/>
              <a:buChar char="•"/>
            </a:pPr>
            <a:r>
              <a:rPr lang="en-US" sz="2400" dirty="0"/>
              <a:t>We know that there are magnetic anomalies present on the Moon’s surface that are caused by magnetization in its upper crust.</a:t>
            </a:r>
          </a:p>
          <a:p>
            <a:pPr>
              <a:buFont typeface="Arial" panose="020B0604020202020204" pitchFamily="34" charset="0"/>
              <a:buChar char="•"/>
            </a:pPr>
            <a:r>
              <a:rPr lang="en-US" sz="2400" dirty="0"/>
              <a:t>Our goal is to create a map of these anomalies in the South polar region of the Moon to be able to see their location and magnitude.</a:t>
            </a:r>
          </a:p>
          <a:p>
            <a:pPr>
              <a:buFont typeface="Arial" panose="020B0604020202020204" pitchFamily="34" charset="0"/>
              <a:buChar char="•"/>
            </a:pPr>
            <a:endParaRPr lang="en-US" sz="2400" dirty="0"/>
          </a:p>
        </p:txBody>
      </p:sp>
    </p:spTree>
    <p:extLst>
      <p:ext uri="{BB962C8B-B14F-4D97-AF65-F5344CB8AC3E}">
        <p14:creationId xmlns:p14="http://schemas.microsoft.com/office/powerpoint/2010/main" val="8062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487E2-EF11-8446-9363-378213CFBCD2}"/>
              </a:ext>
            </a:extLst>
          </p:cNvPr>
          <p:cNvSpPr>
            <a:spLocks noGrp="1"/>
          </p:cNvSpPr>
          <p:nvPr>
            <p:ph type="title"/>
          </p:nvPr>
        </p:nvSpPr>
        <p:spPr>
          <a:xfrm>
            <a:off x="367920" y="639097"/>
            <a:ext cx="5728080" cy="1456267"/>
          </a:xfrm>
        </p:spPr>
        <p:txBody>
          <a:bodyPr>
            <a:normAutofit fontScale="90000"/>
          </a:bodyPr>
          <a:lstStyle/>
          <a:p>
            <a:r>
              <a:rPr lang="en-US" dirty="0"/>
              <a:t>WHY IS IT Important to Study the south polar region of the moon?</a:t>
            </a:r>
          </a:p>
        </p:txBody>
      </p:sp>
      <p:sp>
        <p:nvSpPr>
          <p:cNvPr id="3" name="Content Placeholder 2">
            <a:extLst>
              <a:ext uri="{FF2B5EF4-FFF2-40B4-BE49-F238E27FC236}">
                <a16:creationId xmlns:a16="http://schemas.microsoft.com/office/drawing/2014/main" id="{6A6E5A19-DD98-E44E-9D1A-8945A0A63624}"/>
              </a:ext>
            </a:extLst>
          </p:cNvPr>
          <p:cNvSpPr>
            <a:spLocks noGrp="1"/>
          </p:cNvSpPr>
          <p:nvPr>
            <p:ph idx="1"/>
          </p:nvPr>
        </p:nvSpPr>
        <p:spPr>
          <a:xfrm>
            <a:off x="177420" y="2142067"/>
            <a:ext cx="5918579" cy="3649133"/>
          </a:xfrm>
        </p:spPr>
        <p:txBody>
          <a:bodyPr>
            <a:noAutofit/>
          </a:bodyPr>
          <a:lstStyle/>
          <a:p>
            <a:r>
              <a:rPr lang="en-US" sz="2400" dirty="0"/>
              <a:t>NASA plans to send the next man and first woman to the Moon in 2024.</a:t>
            </a:r>
          </a:p>
          <a:p>
            <a:r>
              <a:rPr lang="en-US" sz="2400" dirty="0"/>
              <a:t>This mission, called Artemis, aims to lay the groundwork for putting humans on Mars</a:t>
            </a:r>
          </a:p>
          <a:p>
            <a:r>
              <a:rPr lang="en-US" sz="2400" dirty="0"/>
              <a:t>The astronauts will be landing in the south polar region, which is an ideal location because of the presence of water ice in permanently shadowed craters, almost continuous sunlight, and almost continuous communication with the Earth.</a:t>
            </a:r>
          </a:p>
        </p:txBody>
      </p:sp>
      <p:pic>
        <p:nvPicPr>
          <p:cNvPr id="1026" name="Picture 2" descr="Image result for nasa artemis">
            <a:extLst>
              <a:ext uri="{FF2B5EF4-FFF2-40B4-BE49-F238E27FC236}">
                <a16:creationId xmlns:a16="http://schemas.microsoft.com/office/drawing/2014/main" id="{4C59818B-3B7D-764E-9D41-9B90473E227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033" b="-2"/>
          <a:stretch/>
        </p:blipFill>
        <p:spPr bwMode="auto">
          <a:xfrm>
            <a:off x="6198830" y="639097"/>
            <a:ext cx="5447070" cy="5250425"/>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456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5D5D5-553B-CE44-9BDD-114021E64D60}"/>
              </a:ext>
            </a:extLst>
          </p:cNvPr>
          <p:cNvSpPr>
            <a:spLocks noGrp="1"/>
          </p:cNvSpPr>
          <p:nvPr>
            <p:ph type="title"/>
          </p:nvPr>
        </p:nvSpPr>
        <p:spPr>
          <a:xfrm>
            <a:off x="593434" y="511433"/>
            <a:ext cx="3979205" cy="1453363"/>
          </a:xfrm>
        </p:spPr>
        <p:txBody>
          <a:bodyPr>
            <a:normAutofit/>
          </a:bodyPr>
          <a:lstStyle/>
          <a:p>
            <a:r>
              <a:rPr lang="en-US" dirty="0"/>
              <a:t>Water ice on the south pole</a:t>
            </a:r>
          </a:p>
        </p:txBody>
      </p:sp>
      <p:sp>
        <p:nvSpPr>
          <p:cNvPr id="3" name="Content Placeholder 2">
            <a:extLst>
              <a:ext uri="{FF2B5EF4-FFF2-40B4-BE49-F238E27FC236}">
                <a16:creationId xmlns:a16="http://schemas.microsoft.com/office/drawing/2014/main" id="{C234FFA8-6AD3-8E48-8605-2B146FBD134B}"/>
              </a:ext>
            </a:extLst>
          </p:cNvPr>
          <p:cNvSpPr>
            <a:spLocks noGrp="1"/>
          </p:cNvSpPr>
          <p:nvPr>
            <p:ph idx="1"/>
          </p:nvPr>
        </p:nvSpPr>
        <p:spPr>
          <a:xfrm>
            <a:off x="218363" y="2421547"/>
            <a:ext cx="5459105" cy="3637935"/>
          </a:xfrm>
        </p:spPr>
        <p:txBody>
          <a:bodyPr>
            <a:noAutofit/>
          </a:bodyPr>
          <a:lstStyle/>
          <a:p>
            <a:pPr>
              <a:lnSpc>
                <a:spcPct val="90000"/>
              </a:lnSpc>
            </a:pPr>
            <a:r>
              <a:rPr lang="en-US" sz="2400" dirty="0"/>
              <a:t>There is water ice present in the south polar region, likely placed there by comets</a:t>
            </a:r>
          </a:p>
          <a:p>
            <a:pPr>
              <a:lnSpc>
                <a:spcPct val="90000"/>
              </a:lnSpc>
            </a:pPr>
            <a:r>
              <a:rPr lang="en-US" sz="2400" dirty="0"/>
              <a:t>The ice is preserved due to permanently shaded areas in craters and possibly by the magnetic anomalies present in the area.</a:t>
            </a:r>
          </a:p>
          <a:p>
            <a:pPr>
              <a:lnSpc>
                <a:spcPct val="90000"/>
              </a:lnSpc>
            </a:pPr>
            <a:r>
              <a:rPr lang="en-US" sz="2400" dirty="0"/>
              <a:t>The magnetic anomalies are strong enough to deflect the solar wind ion bombardment, which can sputter away water ice. This is because the solar wind hits the south pole at a low angle, and therefore is weaker.</a:t>
            </a:r>
          </a:p>
        </p:txBody>
      </p:sp>
      <p:pic>
        <p:nvPicPr>
          <p:cNvPr id="5" name="Picture 4" descr="Map&#10;&#10;Description automatically generated">
            <a:extLst>
              <a:ext uri="{FF2B5EF4-FFF2-40B4-BE49-F238E27FC236}">
                <a16:creationId xmlns:a16="http://schemas.microsoft.com/office/drawing/2014/main" id="{149A825F-5F34-3146-9712-AE70B7459DEE}"/>
              </a:ext>
            </a:extLst>
          </p:cNvPr>
          <p:cNvPicPr>
            <a:picLocks noChangeAspect="1"/>
          </p:cNvPicPr>
          <p:nvPr/>
        </p:nvPicPr>
        <p:blipFill>
          <a:blip r:embed="rId3"/>
          <a:stretch>
            <a:fillRect/>
          </a:stretch>
        </p:blipFill>
        <p:spPr>
          <a:xfrm>
            <a:off x="6001623" y="412722"/>
            <a:ext cx="5248323" cy="60325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a:extLst>
              <a:ext uri="{FF2B5EF4-FFF2-40B4-BE49-F238E27FC236}">
                <a16:creationId xmlns:a16="http://schemas.microsoft.com/office/drawing/2014/main" id="{A026C647-B38B-4A4A-BC9C-B8924C174506}"/>
              </a:ext>
            </a:extLst>
          </p:cNvPr>
          <p:cNvSpPr txBox="1"/>
          <p:nvPr/>
        </p:nvSpPr>
        <p:spPr>
          <a:xfrm>
            <a:off x="6001623" y="450376"/>
            <a:ext cx="5248322" cy="523220"/>
          </a:xfrm>
          <a:prstGeom prst="rect">
            <a:avLst/>
          </a:prstGeom>
          <a:solidFill>
            <a:schemeClr val="tx1"/>
          </a:solidFill>
        </p:spPr>
        <p:txBody>
          <a:bodyPr wrap="square" rtlCol="0">
            <a:spAutoFit/>
          </a:bodyPr>
          <a:lstStyle/>
          <a:p>
            <a:pPr algn="ctr"/>
            <a:r>
              <a:rPr lang="en-US" sz="1400" b="1" dirty="0">
                <a:solidFill>
                  <a:schemeClr val="bg1"/>
                </a:solidFill>
              </a:rPr>
              <a:t>Topography and permanently Shaded Regions of the Moon’s South Pole </a:t>
            </a:r>
          </a:p>
        </p:txBody>
      </p:sp>
      <p:sp>
        <p:nvSpPr>
          <p:cNvPr id="8" name="TextBox 7">
            <a:extLst>
              <a:ext uri="{FF2B5EF4-FFF2-40B4-BE49-F238E27FC236}">
                <a16:creationId xmlns:a16="http://schemas.microsoft.com/office/drawing/2014/main" id="{4E36AC89-FCD5-2D46-8744-50F2FCF6CF6E}"/>
              </a:ext>
            </a:extLst>
          </p:cNvPr>
          <p:cNvSpPr txBox="1"/>
          <p:nvPr/>
        </p:nvSpPr>
        <p:spPr>
          <a:xfrm>
            <a:off x="6001623" y="5836601"/>
            <a:ext cx="5090614" cy="646331"/>
          </a:xfrm>
          <a:prstGeom prst="rect">
            <a:avLst/>
          </a:prstGeom>
          <a:solidFill>
            <a:schemeClr val="tx1"/>
          </a:solidFill>
        </p:spPr>
        <p:txBody>
          <a:bodyPr wrap="square" rtlCol="0">
            <a:spAutoFit/>
          </a:bodyPr>
          <a:lstStyle/>
          <a:p>
            <a:r>
              <a:rPr lang="en-US" sz="1200" dirty="0" err="1">
                <a:solidFill>
                  <a:schemeClr val="bg1"/>
                </a:solidFill>
              </a:rPr>
              <a:t>Stopar</a:t>
            </a:r>
            <a:r>
              <a:rPr lang="en-US" sz="1200" dirty="0">
                <a:solidFill>
                  <a:schemeClr val="bg1"/>
                </a:solidFill>
              </a:rPr>
              <a:t> J. and Meyer H. (2019) </a:t>
            </a:r>
            <a:r>
              <a:rPr lang="en-US" sz="1200" i="1" dirty="0">
                <a:solidFill>
                  <a:schemeClr val="bg1"/>
                </a:solidFill>
              </a:rPr>
              <a:t>Topography and Permanently Shaded Regions (PSRs) of the Moon’s South Pole (80°S to Pole),</a:t>
            </a:r>
            <a:r>
              <a:rPr lang="en-US" sz="1200" dirty="0">
                <a:solidFill>
                  <a:schemeClr val="bg1"/>
                </a:solidFill>
              </a:rPr>
              <a:t> Lunar and Planetary Institute Regional Planetary Image Facility, LPI Contribution 2170,</a:t>
            </a:r>
          </a:p>
        </p:txBody>
      </p:sp>
    </p:spTree>
    <p:extLst>
      <p:ext uri="{BB962C8B-B14F-4D97-AF65-F5344CB8AC3E}">
        <p14:creationId xmlns:p14="http://schemas.microsoft.com/office/powerpoint/2010/main" val="3701882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F2C59-A290-B148-914C-71E8FDD6E0E7}"/>
              </a:ext>
            </a:extLst>
          </p:cNvPr>
          <p:cNvSpPr>
            <a:spLocks noGrp="1"/>
          </p:cNvSpPr>
          <p:nvPr>
            <p:ph type="title"/>
          </p:nvPr>
        </p:nvSpPr>
        <p:spPr>
          <a:xfrm>
            <a:off x="609600" y="494889"/>
            <a:ext cx="5147730" cy="1641987"/>
          </a:xfrm>
        </p:spPr>
        <p:txBody>
          <a:bodyPr>
            <a:normAutofit/>
          </a:bodyPr>
          <a:lstStyle/>
          <a:p>
            <a:r>
              <a:rPr lang="en-US" dirty="0"/>
              <a:t>Origin of anomalies</a:t>
            </a:r>
          </a:p>
        </p:txBody>
      </p:sp>
      <p:sp>
        <p:nvSpPr>
          <p:cNvPr id="1030" name="Content Placeholder 1029">
            <a:extLst>
              <a:ext uri="{FF2B5EF4-FFF2-40B4-BE49-F238E27FC236}">
                <a16:creationId xmlns:a16="http://schemas.microsoft.com/office/drawing/2014/main" id="{10475243-0B62-4506-952B-143CAF2D3EBD}"/>
              </a:ext>
            </a:extLst>
          </p:cNvPr>
          <p:cNvSpPr>
            <a:spLocks noGrp="1"/>
          </p:cNvSpPr>
          <p:nvPr>
            <p:ph idx="1"/>
          </p:nvPr>
        </p:nvSpPr>
        <p:spPr>
          <a:xfrm>
            <a:off x="609600" y="2267974"/>
            <a:ext cx="5486400" cy="3637935"/>
          </a:xfrm>
        </p:spPr>
        <p:txBody>
          <a:bodyPr>
            <a:normAutofit/>
          </a:bodyPr>
          <a:lstStyle/>
          <a:p>
            <a:r>
              <a:rPr lang="en-US" sz="2400" dirty="0"/>
              <a:t>We know that the Moon has suffered impacts from extraterrestrial objects from the existence of craters on its surface.</a:t>
            </a:r>
          </a:p>
          <a:p>
            <a:r>
              <a:rPr lang="en-US" sz="2400" dirty="0"/>
              <a:t>It is likely that at some point in its history, an iron-rich asteroid collided with the surface of the Moon, and the ejecta of this collision provided the iron which causes these anomalies.</a:t>
            </a:r>
          </a:p>
        </p:txBody>
      </p:sp>
      <p:pic>
        <p:nvPicPr>
          <p:cNvPr id="4" name="Picture 6" descr="Image result for moon craters">
            <a:extLst>
              <a:ext uri="{FF2B5EF4-FFF2-40B4-BE49-F238E27FC236}">
                <a16:creationId xmlns:a16="http://schemas.microsoft.com/office/drawing/2014/main" id="{6CDB95BF-6BB0-944E-AB44-16C70022631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2798"/>
          <a:stretch/>
        </p:blipFill>
        <p:spPr bwMode="auto">
          <a:xfrm>
            <a:off x="6434672" y="6086"/>
            <a:ext cx="571288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1357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22B22-994C-1742-ACDC-66F2098F9D8D}"/>
              </a:ext>
            </a:extLst>
          </p:cNvPr>
          <p:cNvSpPr>
            <a:spLocks noGrp="1"/>
          </p:cNvSpPr>
          <p:nvPr>
            <p:ph type="title"/>
          </p:nvPr>
        </p:nvSpPr>
        <p:spPr/>
        <p:txBody>
          <a:bodyPr/>
          <a:lstStyle/>
          <a:p>
            <a:r>
              <a:rPr lang="en-US" dirty="0"/>
              <a:t>Mapping method</a:t>
            </a:r>
          </a:p>
        </p:txBody>
      </p:sp>
      <p:sp>
        <p:nvSpPr>
          <p:cNvPr id="3" name="Content Placeholder 2">
            <a:extLst>
              <a:ext uri="{FF2B5EF4-FFF2-40B4-BE49-F238E27FC236}">
                <a16:creationId xmlns:a16="http://schemas.microsoft.com/office/drawing/2014/main" id="{C5EC7823-55D5-0946-BCD1-6E3F14C65396}"/>
              </a:ext>
            </a:extLst>
          </p:cNvPr>
          <p:cNvSpPr>
            <a:spLocks noGrp="1"/>
          </p:cNvSpPr>
          <p:nvPr>
            <p:ph idx="1"/>
          </p:nvPr>
        </p:nvSpPr>
        <p:spPr>
          <a:xfrm>
            <a:off x="685801" y="2180104"/>
            <a:ext cx="5213661" cy="3649133"/>
          </a:xfrm>
        </p:spPr>
        <p:txBody>
          <a:bodyPr>
            <a:noAutofit/>
          </a:bodyPr>
          <a:lstStyle/>
          <a:p>
            <a:r>
              <a:rPr lang="en-US" sz="2400" dirty="0"/>
              <a:t>Took data from </a:t>
            </a:r>
            <a:r>
              <a:rPr lang="en-US" sz="2400" dirty="0" err="1"/>
              <a:t>Kaguya</a:t>
            </a:r>
            <a:r>
              <a:rPr lang="en-US" sz="2400" dirty="0"/>
              <a:t>/SELENE orbiter in 2009, plotted it, and chose the data with the least solar wind interference. </a:t>
            </a:r>
          </a:p>
          <a:p>
            <a:r>
              <a:rPr lang="en-US" sz="2400" dirty="0"/>
              <a:t>Modeled this data at a constant 30 km altitude with a simulated mesh of dipoles 15 km beneath the Moon’s surface using an equivalent source dipole technique. </a:t>
            </a:r>
          </a:p>
          <a:p>
            <a:r>
              <a:rPr lang="en-US" sz="2400" dirty="0"/>
              <a:t>Mapped this data in a stereographic projection with a 1 </a:t>
            </a:r>
            <a:r>
              <a:rPr lang="en-US" sz="2400" dirty="0" err="1"/>
              <a:t>nT</a:t>
            </a:r>
            <a:r>
              <a:rPr lang="en-US" sz="2400" dirty="0"/>
              <a:t> contour interval.</a:t>
            </a:r>
          </a:p>
        </p:txBody>
      </p:sp>
      <p:pic>
        <p:nvPicPr>
          <p:cNvPr id="10" name="Picture 9" descr="Table&#10;&#10;Description automatically generated with medium confidence">
            <a:extLst>
              <a:ext uri="{FF2B5EF4-FFF2-40B4-BE49-F238E27FC236}">
                <a16:creationId xmlns:a16="http://schemas.microsoft.com/office/drawing/2014/main" id="{61EDC7B6-D527-8844-9093-A1BDB6EF8C45}"/>
              </a:ext>
            </a:extLst>
          </p:cNvPr>
          <p:cNvPicPr>
            <a:picLocks noChangeAspect="1"/>
          </p:cNvPicPr>
          <p:nvPr/>
        </p:nvPicPr>
        <p:blipFill>
          <a:blip r:embed="rId2"/>
          <a:stretch>
            <a:fillRect/>
          </a:stretch>
        </p:blipFill>
        <p:spPr>
          <a:xfrm>
            <a:off x="6506308" y="0"/>
            <a:ext cx="5685692" cy="6858000"/>
          </a:xfrm>
          <a:prstGeom prst="rect">
            <a:avLst/>
          </a:prstGeom>
        </p:spPr>
      </p:pic>
    </p:spTree>
    <p:extLst>
      <p:ext uri="{BB962C8B-B14F-4D97-AF65-F5344CB8AC3E}">
        <p14:creationId xmlns:p14="http://schemas.microsoft.com/office/powerpoint/2010/main" val="4233689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71CC4-2DB9-224D-980B-FE71E6E51B05}"/>
              </a:ext>
            </a:extLst>
          </p:cNvPr>
          <p:cNvSpPr>
            <a:spLocks noGrp="1"/>
          </p:cNvSpPr>
          <p:nvPr>
            <p:ph type="title"/>
          </p:nvPr>
        </p:nvSpPr>
        <p:spPr/>
        <p:txBody>
          <a:bodyPr/>
          <a:lstStyle/>
          <a:p>
            <a:r>
              <a:rPr lang="en-US" dirty="0"/>
              <a:t>Data refinement</a:t>
            </a:r>
          </a:p>
        </p:txBody>
      </p:sp>
      <p:pic>
        <p:nvPicPr>
          <p:cNvPr id="13" name="Content Placeholder 12" descr="Diagram&#10;&#10;Description automatically generated">
            <a:extLst>
              <a:ext uri="{FF2B5EF4-FFF2-40B4-BE49-F238E27FC236}">
                <a16:creationId xmlns:a16="http://schemas.microsoft.com/office/drawing/2014/main" id="{D88704F0-37C4-E043-BDE0-7E448EA89B03}"/>
              </a:ext>
            </a:extLst>
          </p:cNvPr>
          <p:cNvPicPr>
            <a:picLocks noGrp="1" noChangeAspect="1"/>
          </p:cNvPicPr>
          <p:nvPr>
            <p:ph idx="1"/>
          </p:nvPr>
        </p:nvPicPr>
        <p:blipFill>
          <a:blip r:embed="rId2"/>
          <a:stretch>
            <a:fillRect/>
          </a:stretch>
        </p:blipFill>
        <p:spPr>
          <a:xfrm>
            <a:off x="855135" y="1854201"/>
            <a:ext cx="4629906" cy="3649662"/>
          </a:xfrm>
        </p:spPr>
      </p:pic>
      <p:pic>
        <p:nvPicPr>
          <p:cNvPr id="15" name="Picture 14" descr="Diagram&#10;&#10;Description automatically generated">
            <a:extLst>
              <a:ext uri="{FF2B5EF4-FFF2-40B4-BE49-F238E27FC236}">
                <a16:creationId xmlns:a16="http://schemas.microsoft.com/office/drawing/2014/main" id="{4BE51485-090F-554B-8C8A-A86023E6027B}"/>
              </a:ext>
            </a:extLst>
          </p:cNvPr>
          <p:cNvPicPr>
            <a:picLocks noChangeAspect="1"/>
          </p:cNvPicPr>
          <p:nvPr/>
        </p:nvPicPr>
        <p:blipFill>
          <a:blip r:embed="rId3"/>
          <a:stretch>
            <a:fillRect/>
          </a:stretch>
        </p:blipFill>
        <p:spPr>
          <a:xfrm>
            <a:off x="5947783" y="1854201"/>
            <a:ext cx="4869443" cy="3649662"/>
          </a:xfrm>
          <a:prstGeom prst="rect">
            <a:avLst/>
          </a:prstGeom>
        </p:spPr>
      </p:pic>
      <p:grpSp>
        <p:nvGrpSpPr>
          <p:cNvPr id="23" name="Group 22">
            <a:extLst>
              <a:ext uri="{FF2B5EF4-FFF2-40B4-BE49-F238E27FC236}">
                <a16:creationId xmlns:a16="http://schemas.microsoft.com/office/drawing/2014/main" id="{DFBA2F5B-7964-3D4F-B519-4F8FF907064E}"/>
              </a:ext>
            </a:extLst>
          </p:cNvPr>
          <p:cNvGrpSpPr/>
          <p:nvPr/>
        </p:nvGrpSpPr>
        <p:grpSpPr>
          <a:xfrm>
            <a:off x="5301387" y="4568480"/>
            <a:ext cx="234000" cy="290520"/>
            <a:chOff x="5301387" y="4568480"/>
            <a:chExt cx="234000" cy="290520"/>
          </a:xfrm>
        </p:grpSpPr>
        <mc:AlternateContent xmlns:mc="http://schemas.openxmlformats.org/markup-compatibility/2006" xmlns:p14="http://schemas.microsoft.com/office/powerpoint/2010/main">
          <mc:Choice Requires="p14">
            <p:contentPart p14:bwMode="auto" r:id="rId4">
              <p14:nvContentPartPr>
                <p14:cNvPr id="21" name="Ink 20">
                  <a:extLst>
                    <a:ext uri="{FF2B5EF4-FFF2-40B4-BE49-F238E27FC236}">
                      <a16:creationId xmlns:a16="http://schemas.microsoft.com/office/drawing/2014/main" id="{EC34DACB-AEE2-EB4C-93AC-F6788970CD67}"/>
                    </a:ext>
                  </a:extLst>
                </p14:cNvPr>
                <p14:cNvContentPartPr/>
                <p14:nvPr/>
              </p14:nvContentPartPr>
              <p14:xfrm>
                <a:off x="5301387" y="4568480"/>
                <a:ext cx="234000" cy="290520"/>
              </p14:xfrm>
            </p:contentPart>
          </mc:Choice>
          <mc:Fallback xmlns="">
            <p:pic>
              <p:nvPicPr>
                <p:cNvPr id="21" name="Ink 20">
                  <a:extLst>
                    <a:ext uri="{FF2B5EF4-FFF2-40B4-BE49-F238E27FC236}">
                      <a16:creationId xmlns:a16="http://schemas.microsoft.com/office/drawing/2014/main" id="{EC34DACB-AEE2-EB4C-93AC-F6788970CD67}"/>
                    </a:ext>
                  </a:extLst>
                </p:cNvPr>
                <p:cNvPicPr/>
                <p:nvPr/>
              </p:nvPicPr>
              <p:blipFill>
                <a:blip r:embed="rId5"/>
                <a:stretch>
                  <a:fillRect/>
                </a:stretch>
              </p:blipFill>
              <p:spPr>
                <a:xfrm>
                  <a:off x="5292387" y="4559480"/>
                  <a:ext cx="251640" cy="308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2" name="Ink 21">
                  <a:extLst>
                    <a:ext uri="{FF2B5EF4-FFF2-40B4-BE49-F238E27FC236}">
                      <a16:creationId xmlns:a16="http://schemas.microsoft.com/office/drawing/2014/main" id="{B2CBCEA9-ED87-4144-8F50-2752175B882E}"/>
                    </a:ext>
                  </a:extLst>
                </p14:cNvPr>
                <p14:cNvContentPartPr/>
                <p14:nvPr/>
              </p14:nvContentPartPr>
              <p14:xfrm>
                <a:off x="5391387" y="4583600"/>
                <a:ext cx="96480" cy="271440"/>
              </p14:xfrm>
            </p:contentPart>
          </mc:Choice>
          <mc:Fallback xmlns="">
            <p:pic>
              <p:nvPicPr>
                <p:cNvPr id="22" name="Ink 21">
                  <a:extLst>
                    <a:ext uri="{FF2B5EF4-FFF2-40B4-BE49-F238E27FC236}">
                      <a16:creationId xmlns:a16="http://schemas.microsoft.com/office/drawing/2014/main" id="{B2CBCEA9-ED87-4144-8F50-2752175B882E}"/>
                    </a:ext>
                  </a:extLst>
                </p:cNvPr>
                <p:cNvPicPr/>
                <p:nvPr/>
              </p:nvPicPr>
              <p:blipFill>
                <a:blip r:embed="rId7"/>
                <a:stretch>
                  <a:fillRect/>
                </a:stretch>
              </p:blipFill>
              <p:spPr>
                <a:xfrm>
                  <a:off x="5382387" y="4574960"/>
                  <a:ext cx="114120" cy="289080"/>
                </a:xfrm>
                <a:prstGeom prst="rect">
                  <a:avLst/>
                </a:prstGeom>
              </p:spPr>
            </p:pic>
          </mc:Fallback>
        </mc:AlternateContent>
      </p:grpSp>
      <p:grpSp>
        <p:nvGrpSpPr>
          <p:cNvPr id="26" name="Group 25">
            <a:extLst>
              <a:ext uri="{FF2B5EF4-FFF2-40B4-BE49-F238E27FC236}">
                <a16:creationId xmlns:a16="http://schemas.microsoft.com/office/drawing/2014/main" id="{8DB79E55-9259-CE4A-A9CB-3D404D8345BC}"/>
              </a:ext>
            </a:extLst>
          </p:cNvPr>
          <p:cNvGrpSpPr/>
          <p:nvPr/>
        </p:nvGrpSpPr>
        <p:grpSpPr>
          <a:xfrm>
            <a:off x="5339187" y="5110280"/>
            <a:ext cx="177480" cy="293040"/>
            <a:chOff x="5339187" y="5110280"/>
            <a:chExt cx="177480" cy="293040"/>
          </a:xfrm>
        </p:grpSpPr>
        <mc:AlternateContent xmlns:mc="http://schemas.openxmlformats.org/markup-compatibility/2006" xmlns:p14="http://schemas.microsoft.com/office/powerpoint/2010/main">
          <mc:Choice Requires="p14">
            <p:contentPart p14:bwMode="auto" r:id="rId8">
              <p14:nvContentPartPr>
                <p14:cNvPr id="24" name="Ink 23">
                  <a:extLst>
                    <a:ext uri="{FF2B5EF4-FFF2-40B4-BE49-F238E27FC236}">
                      <a16:creationId xmlns:a16="http://schemas.microsoft.com/office/drawing/2014/main" id="{C929E1A6-EAA2-4A44-9011-15D81540B4DA}"/>
                    </a:ext>
                  </a:extLst>
                </p14:cNvPr>
                <p14:cNvContentPartPr/>
                <p14:nvPr/>
              </p14:nvContentPartPr>
              <p14:xfrm>
                <a:off x="5339187" y="5110280"/>
                <a:ext cx="177480" cy="293040"/>
              </p14:xfrm>
            </p:contentPart>
          </mc:Choice>
          <mc:Fallback xmlns="">
            <p:pic>
              <p:nvPicPr>
                <p:cNvPr id="24" name="Ink 23">
                  <a:extLst>
                    <a:ext uri="{FF2B5EF4-FFF2-40B4-BE49-F238E27FC236}">
                      <a16:creationId xmlns:a16="http://schemas.microsoft.com/office/drawing/2014/main" id="{C929E1A6-EAA2-4A44-9011-15D81540B4DA}"/>
                    </a:ext>
                  </a:extLst>
                </p:cNvPr>
                <p:cNvPicPr/>
                <p:nvPr/>
              </p:nvPicPr>
              <p:blipFill>
                <a:blip r:embed="rId9"/>
                <a:stretch>
                  <a:fillRect/>
                </a:stretch>
              </p:blipFill>
              <p:spPr>
                <a:xfrm>
                  <a:off x="5330547" y="5101640"/>
                  <a:ext cx="195120" cy="310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5" name="Ink 24">
                  <a:extLst>
                    <a:ext uri="{FF2B5EF4-FFF2-40B4-BE49-F238E27FC236}">
                      <a16:creationId xmlns:a16="http://schemas.microsoft.com/office/drawing/2014/main" id="{C0A56040-F639-FD4E-B478-7BB2CE13410F}"/>
                    </a:ext>
                  </a:extLst>
                </p14:cNvPr>
                <p14:cNvContentPartPr/>
                <p14:nvPr/>
              </p14:nvContentPartPr>
              <p14:xfrm>
                <a:off x="5353227" y="5117480"/>
                <a:ext cx="159480" cy="282240"/>
              </p14:xfrm>
            </p:contentPart>
          </mc:Choice>
          <mc:Fallback xmlns="">
            <p:pic>
              <p:nvPicPr>
                <p:cNvPr id="25" name="Ink 24">
                  <a:extLst>
                    <a:ext uri="{FF2B5EF4-FFF2-40B4-BE49-F238E27FC236}">
                      <a16:creationId xmlns:a16="http://schemas.microsoft.com/office/drawing/2014/main" id="{C0A56040-F639-FD4E-B478-7BB2CE13410F}"/>
                    </a:ext>
                  </a:extLst>
                </p:cNvPr>
                <p:cNvPicPr/>
                <p:nvPr/>
              </p:nvPicPr>
              <p:blipFill>
                <a:blip r:embed="rId11"/>
                <a:stretch>
                  <a:fillRect/>
                </a:stretch>
              </p:blipFill>
              <p:spPr>
                <a:xfrm>
                  <a:off x="5344587" y="5108480"/>
                  <a:ext cx="177120" cy="299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27" name="Ink 26">
                <a:extLst>
                  <a:ext uri="{FF2B5EF4-FFF2-40B4-BE49-F238E27FC236}">
                    <a16:creationId xmlns:a16="http://schemas.microsoft.com/office/drawing/2014/main" id="{885AB925-F844-7247-8933-F36FA72716B9}"/>
                  </a:ext>
                </a:extLst>
              </p14:cNvPr>
              <p14:cNvContentPartPr/>
              <p14:nvPr/>
            </p14:nvContentPartPr>
            <p14:xfrm>
              <a:off x="10563507" y="4468400"/>
              <a:ext cx="341280" cy="308160"/>
            </p14:xfrm>
          </p:contentPart>
        </mc:Choice>
        <mc:Fallback xmlns="">
          <p:pic>
            <p:nvPicPr>
              <p:cNvPr id="27" name="Ink 26">
                <a:extLst>
                  <a:ext uri="{FF2B5EF4-FFF2-40B4-BE49-F238E27FC236}">
                    <a16:creationId xmlns:a16="http://schemas.microsoft.com/office/drawing/2014/main" id="{885AB925-F844-7247-8933-F36FA72716B9}"/>
                  </a:ext>
                </a:extLst>
              </p:cNvPr>
              <p:cNvPicPr/>
              <p:nvPr/>
            </p:nvPicPr>
            <p:blipFill>
              <a:blip r:embed="rId13"/>
              <a:stretch>
                <a:fillRect/>
              </a:stretch>
            </p:blipFill>
            <p:spPr>
              <a:xfrm>
                <a:off x="10554507" y="4459400"/>
                <a:ext cx="358920" cy="3258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8" name="Ink 27">
                <a:extLst>
                  <a:ext uri="{FF2B5EF4-FFF2-40B4-BE49-F238E27FC236}">
                    <a16:creationId xmlns:a16="http://schemas.microsoft.com/office/drawing/2014/main" id="{C6B922A2-FB0F-B14E-B3D7-2DCC5B146FB8}"/>
                  </a:ext>
                </a:extLst>
              </p14:cNvPr>
              <p14:cNvContentPartPr/>
              <p14:nvPr/>
            </p14:nvContentPartPr>
            <p14:xfrm>
              <a:off x="10622907" y="4952600"/>
              <a:ext cx="390240" cy="314280"/>
            </p14:xfrm>
          </p:contentPart>
        </mc:Choice>
        <mc:Fallback xmlns="">
          <p:pic>
            <p:nvPicPr>
              <p:cNvPr id="28" name="Ink 27">
                <a:extLst>
                  <a:ext uri="{FF2B5EF4-FFF2-40B4-BE49-F238E27FC236}">
                    <a16:creationId xmlns:a16="http://schemas.microsoft.com/office/drawing/2014/main" id="{C6B922A2-FB0F-B14E-B3D7-2DCC5B146FB8}"/>
                  </a:ext>
                </a:extLst>
              </p:cNvPr>
              <p:cNvPicPr/>
              <p:nvPr/>
            </p:nvPicPr>
            <p:blipFill>
              <a:blip r:embed="rId15"/>
              <a:stretch>
                <a:fillRect/>
              </a:stretch>
            </p:blipFill>
            <p:spPr>
              <a:xfrm>
                <a:off x="10613907" y="4943960"/>
                <a:ext cx="407880" cy="331920"/>
              </a:xfrm>
              <a:prstGeom prst="rect">
                <a:avLst/>
              </a:prstGeom>
            </p:spPr>
          </p:pic>
        </mc:Fallback>
      </mc:AlternateContent>
    </p:spTree>
    <p:extLst>
      <p:ext uri="{BB962C8B-B14F-4D97-AF65-F5344CB8AC3E}">
        <p14:creationId xmlns:p14="http://schemas.microsoft.com/office/powerpoint/2010/main" val="1069879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22B22-994C-1742-ACDC-66F2098F9D8D}"/>
              </a:ext>
            </a:extLst>
          </p:cNvPr>
          <p:cNvSpPr>
            <a:spLocks noGrp="1"/>
          </p:cNvSpPr>
          <p:nvPr>
            <p:ph type="title"/>
          </p:nvPr>
        </p:nvSpPr>
        <p:spPr/>
        <p:txBody>
          <a:bodyPr/>
          <a:lstStyle/>
          <a:p>
            <a:r>
              <a:rPr lang="en-US" dirty="0"/>
              <a:t>Error checking</a:t>
            </a:r>
          </a:p>
        </p:txBody>
      </p:sp>
      <p:sp>
        <p:nvSpPr>
          <p:cNvPr id="3" name="Content Placeholder 2">
            <a:extLst>
              <a:ext uri="{FF2B5EF4-FFF2-40B4-BE49-F238E27FC236}">
                <a16:creationId xmlns:a16="http://schemas.microsoft.com/office/drawing/2014/main" id="{C5EC7823-55D5-0946-BCD1-6E3F14C65396}"/>
              </a:ext>
            </a:extLst>
          </p:cNvPr>
          <p:cNvSpPr>
            <a:spLocks noGrp="1"/>
          </p:cNvSpPr>
          <p:nvPr>
            <p:ph idx="1"/>
          </p:nvPr>
        </p:nvSpPr>
        <p:spPr>
          <a:xfrm>
            <a:off x="685801" y="2002683"/>
            <a:ext cx="5213661" cy="3649133"/>
          </a:xfrm>
        </p:spPr>
        <p:txBody>
          <a:bodyPr>
            <a:noAutofit/>
          </a:bodyPr>
          <a:lstStyle/>
          <a:p>
            <a:r>
              <a:rPr lang="en-US" sz="2400" dirty="0"/>
              <a:t>We made the maps in 40 degree longitude increments. For example, this map is 55ºE to 95ºE.</a:t>
            </a:r>
          </a:p>
          <a:p>
            <a:r>
              <a:rPr lang="en-US" sz="2400" dirty="0"/>
              <a:t>Each map was checked with its corresponding SELENE data to make sure all anomalies were accurate and that none were missed. </a:t>
            </a:r>
          </a:p>
          <a:p>
            <a:r>
              <a:rPr lang="en-US" sz="2400" dirty="0"/>
              <a:t>Then, the 40 degree maps were joined together into the larger maps of the </a:t>
            </a:r>
            <a:r>
              <a:rPr lang="en-US" sz="2400"/>
              <a:t>whole </a:t>
            </a:r>
            <a:r>
              <a:rPr lang="en-US" sz="2400" dirty="0"/>
              <a:t>S</a:t>
            </a:r>
            <a:r>
              <a:rPr lang="en-US" sz="2400"/>
              <a:t>outh </a:t>
            </a:r>
            <a:r>
              <a:rPr lang="en-US" sz="2400" dirty="0"/>
              <a:t>pole. </a:t>
            </a:r>
          </a:p>
        </p:txBody>
      </p:sp>
      <p:pic>
        <p:nvPicPr>
          <p:cNvPr id="7" name="Picture 6" descr="Diagram&#10;&#10;Description automatically generated">
            <a:extLst>
              <a:ext uri="{FF2B5EF4-FFF2-40B4-BE49-F238E27FC236}">
                <a16:creationId xmlns:a16="http://schemas.microsoft.com/office/drawing/2014/main" id="{D08B0F74-F4CD-1647-8B1B-0087A6520FE1}"/>
              </a:ext>
            </a:extLst>
          </p:cNvPr>
          <p:cNvPicPr>
            <a:picLocks noChangeAspect="1"/>
          </p:cNvPicPr>
          <p:nvPr/>
        </p:nvPicPr>
        <p:blipFill>
          <a:blip r:embed="rId2"/>
          <a:stretch>
            <a:fillRect/>
          </a:stretch>
        </p:blipFill>
        <p:spPr>
          <a:xfrm>
            <a:off x="6292539" y="0"/>
            <a:ext cx="5899461" cy="6858000"/>
          </a:xfrm>
          <a:prstGeom prst="rect">
            <a:avLst/>
          </a:prstGeom>
        </p:spPr>
      </p:pic>
    </p:spTree>
    <p:extLst>
      <p:ext uri="{BB962C8B-B14F-4D97-AF65-F5344CB8AC3E}">
        <p14:creationId xmlns:p14="http://schemas.microsoft.com/office/powerpoint/2010/main" val="3460790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C819037-A607-4A7B-ADF1-B04516199C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Rectangle 14">
            <a:extLst>
              <a:ext uri="{FF2B5EF4-FFF2-40B4-BE49-F238E27FC236}">
                <a16:creationId xmlns:a16="http://schemas.microsoft.com/office/drawing/2014/main" id="{DF4972D9-F510-4C84-8BDA-31BAECC232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8E2D96C-A214-42D7-8C0F-E4CCBD8C39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17C746F4-1536-4E83-B247-DD6BBE09CD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099" y="636104"/>
            <a:ext cx="5372468" cy="5585792"/>
          </a:xfrm>
          <a:prstGeom prst="rect">
            <a:avLst/>
          </a:prstGeom>
          <a:ln cap="sq">
            <a:no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agram&#10;&#10;Description automatically generated">
            <a:extLst>
              <a:ext uri="{FF2B5EF4-FFF2-40B4-BE49-F238E27FC236}">
                <a16:creationId xmlns:a16="http://schemas.microsoft.com/office/drawing/2014/main" id="{04DA948B-D8DD-7F4C-BDFC-A79500351CE1}"/>
              </a:ext>
            </a:extLst>
          </p:cNvPr>
          <p:cNvPicPr>
            <a:picLocks noChangeAspect="1"/>
          </p:cNvPicPr>
          <p:nvPr/>
        </p:nvPicPr>
        <p:blipFill rotWithShape="1">
          <a:blip r:embed="rId4"/>
          <a:srcRect r="1" b="3250"/>
          <a:stretch/>
        </p:blipFill>
        <p:spPr>
          <a:xfrm>
            <a:off x="1284644" y="1123526"/>
            <a:ext cx="4098579" cy="4610948"/>
          </a:xfrm>
          <a:prstGeom prst="rect">
            <a:avLst/>
          </a:prstGeom>
        </p:spPr>
      </p:pic>
      <p:sp useBgFill="1">
        <p:nvSpPr>
          <p:cNvPr id="21" name="Rectangle 20">
            <a:extLst>
              <a:ext uri="{FF2B5EF4-FFF2-40B4-BE49-F238E27FC236}">
                <a16:creationId xmlns:a16="http://schemas.microsoft.com/office/drawing/2014/main" id="{901B7213-0CDE-44D8-9FC1-9995E8AD4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6433" y="636104"/>
            <a:ext cx="5372468" cy="5585792"/>
          </a:xfrm>
          <a:prstGeom prst="rect">
            <a:avLst/>
          </a:prstGeom>
          <a:ln cap="sq">
            <a:no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diagram&#10;&#10;Description automatically generated">
            <a:extLst>
              <a:ext uri="{FF2B5EF4-FFF2-40B4-BE49-F238E27FC236}">
                <a16:creationId xmlns:a16="http://schemas.microsoft.com/office/drawing/2014/main" id="{9A6E1BA1-8276-A147-82F0-D94876B07200}"/>
              </a:ext>
            </a:extLst>
          </p:cNvPr>
          <p:cNvPicPr>
            <a:picLocks noChangeAspect="1"/>
          </p:cNvPicPr>
          <p:nvPr/>
        </p:nvPicPr>
        <p:blipFill>
          <a:blip r:embed="rId5"/>
          <a:stretch>
            <a:fillRect/>
          </a:stretch>
        </p:blipFill>
        <p:spPr>
          <a:xfrm>
            <a:off x="6650651" y="1480949"/>
            <a:ext cx="4413989" cy="3895344"/>
          </a:xfrm>
          <a:prstGeom prst="rect">
            <a:avLst/>
          </a:prstGeom>
        </p:spPr>
      </p:pic>
    </p:spTree>
    <p:extLst>
      <p:ext uri="{BB962C8B-B14F-4D97-AF65-F5344CB8AC3E}">
        <p14:creationId xmlns:p14="http://schemas.microsoft.com/office/powerpoint/2010/main" val="990156589"/>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Celestial</Template>
  <TotalTime>506</TotalTime>
  <Words>656</Words>
  <Application>Microsoft Macintosh PowerPoint</Application>
  <PresentationFormat>Widescreen</PresentationFormat>
  <Paragraphs>43</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Celestial</vt:lpstr>
      <vt:lpstr>Magnetic Anomalies in the south polar region of the moon</vt:lpstr>
      <vt:lpstr>The goal</vt:lpstr>
      <vt:lpstr>WHY IS IT Important to Study the south polar region of the moon?</vt:lpstr>
      <vt:lpstr>Water ice on the south pole</vt:lpstr>
      <vt:lpstr>Origin of anomalies</vt:lpstr>
      <vt:lpstr>Mapping method</vt:lpstr>
      <vt:lpstr>Data refinement</vt:lpstr>
      <vt:lpstr>Error checking</vt:lpstr>
      <vt:lpstr>PowerPoint Presentation</vt:lpstr>
      <vt:lpstr>PowerPoint Presentation</vt:lpstr>
      <vt:lpstr>Summary and conclusions</vt:lpstr>
      <vt:lpstr>Acknowledgements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Magnetic Anomalies in the south polar region of the moon</dc:title>
  <dc:creator>Bryant, Isabella F - (bellab4710)</dc:creator>
  <cp:lastModifiedBy>Bryant, Isabella F - (bellab4710)</cp:lastModifiedBy>
  <cp:revision>43</cp:revision>
  <dcterms:created xsi:type="dcterms:W3CDTF">2021-02-17T22:34:37Z</dcterms:created>
  <dcterms:modified xsi:type="dcterms:W3CDTF">2021-04-02T17:45:15Z</dcterms:modified>
</cp:coreProperties>
</file>